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78" r:id="rId6"/>
    <p:sldId id="265" r:id="rId7"/>
    <p:sldId id="272" r:id="rId8"/>
    <p:sldId id="257" r:id="rId9"/>
    <p:sldId id="279" r:id="rId10"/>
    <p:sldId id="269" r:id="rId11"/>
    <p:sldId id="287" r:id="rId12"/>
    <p:sldId id="276" r:id="rId13"/>
    <p:sldId id="285" r:id="rId14"/>
    <p:sldId id="284" r:id="rId15"/>
    <p:sldId id="283" r:id="rId16"/>
    <p:sldId id="280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D93B28-97DA-40DB-949D-2185D907E084}" v="78" dt="2021-02-13T14:36:07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8" autoAdjust="0"/>
    <p:restoredTop sz="94660"/>
  </p:normalViewPr>
  <p:slideViewPr>
    <p:cSldViewPr snapToGrid="0">
      <p:cViewPr varScale="1">
        <p:scale>
          <a:sx n="94" d="100"/>
          <a:sy n="94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471C0-7808-4F17-9785-2A0908FFEC87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022A4-FAD6-4E69-B56D-AE97D63C2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86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8A0BA6-E3F1-45C4-A5A9-32F573E1EB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46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CEF60-588F-4378-AF27-948074D1B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936A51-C944-445D-8F9F-C84862053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265D3-B91D-4B88-BF4A-4BBEA1886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2634-8A9B-43D7-B593-077EF590CDD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68E10-A1C8-432F-925B-9C69BC465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F71CC-C5EA-47C7-887D-787C2666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BE23-06BB-48D5-BC79-2B18AD168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FFA4-696D-423A-B890-8B02905AA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58ABA-D040-4DB0-A2E8-918B729B7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89A77-8BA0-4A27-892C-49A55B1EC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2634-8A9B-43D7-B593-077EF590CDD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77AFB-0DA8-4753-A454-D5DF06527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51F58-BAFE-4757-8628-D61868644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BE23-06BB-48D5-BC79-2B18AD168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9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B453B6-6138-4923-AC4B-42C4E79197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A76578-230A-4838-8930-7A16872D8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1B162-4662-4CA8-AC37-8AC0D574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2634-8A9B-43D7-B593-077EF590CDD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966F0-587C-4967-B9E0-685AC185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0BE0C-147C-46C0-8FD7-CC5464A6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BE23-06BB-48D5-BC79-2B18AD168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4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88750-74D9-4B65-89B5-E4B4BBD7D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58408-6BCF-4157-8E8C-79C1C0FDD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B11D2-EBCF-4C87-B493-303F08452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2634-8A9B-43D7-B593-077EF590CDD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8B411-AC3D-4F34-8B4B-0E7E92562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8BAF1-CA70-4D4F-AAA7-92DB587BF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BE23-06BB-48D5-BC79-2B18AD168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3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2566D-458E-4BCB-A7C5-91E3A3B3F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D0AB7-53DB-42F0-90D5-F913D0E4B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1B217-2C7E-4D6B-AB06-D969F739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2634-8A9B-43D7-B593-077EF590CDD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1E36F-C1AB-4B81-9BC4-40E5F4E95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1C55D-430B-4DC1-9966-6BA2B884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BE23-06BB-48D5-BC79-2B18AD168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1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7E03B-E99E-4C02-A77E-55E548D11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543FC-F593-4845-875D-53F0EDF5A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D028C-31BF-4C03-93D4-41BA97302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0C107-B056-4EDF-A648-18F8F4DD8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2634-8A9B-43D7-B593-077EF590CDD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07BA5-8BCC-4820-AB22-2B738F045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75A51-39F5-45BD-A40D-347F9CD3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BE23-06BB-48D5-BC79-2B18AD168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4C594-3A6F-4757-BC12-4D2E0F7B1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9B5C4-E840-40FF-9DF3-7B322FCCC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2C162-9C7B-41FC-A40A-7DFEE84AE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3C39AF-EE3A-41B6-A127-A071BFE892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72F66B-6130-4995-A455-50BC82914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05DDCB-0021-4550-975D-232AD93E5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2634-8A9B-43D7-B593-077EF590CDD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95BF74-AAD2-4601-9DC4-C3786DDC8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D66727-40FD-4454-B30D-91A1798D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BE23-06BB-48D5-BC79-2B18AD168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9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C66EF-7CBE-4B73-B6F5-77D555C6B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C36A07-A782-4F0B-B4F4-2DDCE20A5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2634-8A9B-43D7-B593-077EF590CDD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DE8B5-97F3-48F7-89BD-2F351A6F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C817F1-75A4-4B12-B956-EC1823B27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BE23-06BB-48D5-BC79-2B18AD168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3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6E6FDE-A43B-44A5-A235-C806D707B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2634-8A9B-43D7-B593-077EF590CDD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A0CA64-B7AB-488A-9F20-8C72010AB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3F8BC-B9EB-43CA-963A-B2CE7978A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BE23-06BB-48D5-BC79-2B18AD168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9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9168D-19DC-4BA3-8594-E47168B7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76C05-73CE-4183-9649-A3CA77641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3AB01-BA11-4196-A447-B1ECFE7D3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E4854-77BE-49D7-9884-6C97058DB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2634-8A9B-43D7-B593-077EF590CDD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01599-CE72-45FE-A516-2D6AE5981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A3B33-54EF-4226-B68A-15CBC5F8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BE23-06BB-48D5-BC79-2B18AD168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0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BFF4F-016D-4640-A241-3DBC2FEC4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340655-3488-4D91-9482-46FE447FAD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18B01-73BC-49A3-B4BE-F308312A9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6AA53-2C02-4B6E-8763-CC7767812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2634-8A9B-43D7-B593-077EF590CDD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D48D1-A4E7-4253-869C-8A13F18CC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D6191-1299-4E0A-8154-4D5EF2CFA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BE23-06BB-48D5-BC79-2B18AD168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6E0637-3D88-4E45-B24A-280F0B30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F707A-A9B4-49D8-8E68-140BA0F97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34CF9-8580-491C-A503-29462AA33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F2634-8A9B-43D7-B593-077EF590CDD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7D887-967C-408F-A026-68C3AD673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547DE-D66F-4268-9F17-0A75B8304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9BE23-06BB-48D5-BC79-2B18AD168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ngforwomen/voluntee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mailto:volunteer@rungforwomen.or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ngforwomen.org/membership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X2RcWzyS_VE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rbueZOE0VE?feature=oembed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089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1112A-EA98-48FD-8BC5-FA2F5B807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739"/>
            <a:ext cx="1087062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venir Next LT Pro"/>
              </a:rPr>
              <a:t>Why do we need social capital?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7F319-0951-42A4-A653-F22A39728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4960"/>
            <a:ext cx="10974532" cy="39120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Avenir Next LT Pro"/>
                <a:ea typeface="+mn-lt"/>
                <a:cs typeface="+mn-lt"/>
              </a:rPr>
              <a:t>The research shows that social capital is necessary to build lasting economic impact. </a:t>
            </a:r>
          </a:p>
          <a:p>
            <a:pPr marL="0" indent="0">
              <a:buNone/>
            </a:pPr>
            <a:r>
              <a:rPr lang="en-US" sz="1600" dirty="0">
                <a:latin typeface="Avenir Next LT Pro" panose="020B0504020202020204" pitchFamily="34" charset="0"/>
              </a:rPr>
              <a:t>	According to a recent report from Ideas42 and the Kellogg Foundation titled "Poverty Interrupted" 	empowering people to achieve long-term economic stability requires a holistic approach: </a:t>
            </a:r>
            <a:r>
              <a:rPr lang="en-US" sz="1600" b="1" dirty="0">
                <a:latin typeface="Avenir Next LT Pro" panose="020B0504020202020204" pitchFamily="34" charset="0"/>
              </a:rPr>
              <a:t>"To 	permanently  escape poverty, families must build capital in all of these various forms …  human 	capital (one's level of education, skills, and experiences), social capital (one's network of 	interpersonal connections and relationships), and health capital (one's physical and mental well-	being)." </a:t>
            </a:r>
            <a:r>
              <a:rPr lang="en-US" sz="1600" dirty="0">
                <a:latin typeface="Avenir Next LT Pro" panose="020B0504020202020204" pitchFamily="34" charset="0"/>
              </a:rPr>
              <a:t>(p 10)</a:t>
            </a:r>
            <a:endParaRPr lang="en-US" sz="1600" dirty="0">
              <a:latin typeface="Avenir Next LT Pro" panose="020B0504020202020204" pitchFamily="34" charset="0"/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1800" dirty="0">
                <a:latin typeface="Avenir Next LT Pro"/>
                <a:ea typeface="+mn-lt"/>
                <a:cs typeface="+mn-lt"/>
              </a:rPr>
              <a:t>Community-based model – Rung needs the community to support! 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Avenir Next LT Pro"/>
                <a:ea typeface="+mn-lt"/>
                <a:cs typeface="+mn-lt"/>
              </a:rPr>
              <a:t>Programmatic components – Various levels of engagement within social capital pillar. </a:t>
            </a:r>
          </a:p>
          <a:p>
            <a:pPr>
              <a:buFont typeface="Arial"/>
              <a:buChar char="•"/>
            </a:pPr>
            <a:endParaRPr lang="en-US" sz="1800" dirty="0">
              <a:latin typeface="Avenir Next LT Pro"/>
              <a:cs typeface="Calibri"/>
            </a:endParaRPr>
          </a:p>
          <a:p>
            <a:pPr>
              <a:buFont typeface="Arial"/>
              <a:buChar char="•"/>
            </a:pPr>
            <a:endParaRPr lang="en-US" sz="1800" dirty="0">
              <a:latin typeface="Avenir Next LT Pro"/>
              <a:cs typeface="Calibri"/>
            </a:endParaRPr>
          </a:p>
          <a:p>
            <a:pPr>
              <a:buFont typeface="Arial"/>
              <a:buChar char="•"/>
            </a:pPr>
            <a:endParaRPr lang="en-US" sz="1800" dirty="0">
              <a:latin typeface="Avenir Next LT Pro"/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BC0CEFB-BFF9-4CF6-9158-3D94EAA4D2A6}"/>
              </a:ext>
            </a:extLst>
          </p:cNvPr>
          <p:cNvCxnSpPr/>
          <p:nvPr/>
        </p:nvCxnSpPr>
        <p:spPr>
          <a:xfrm>
            <a:off x="906606" y="2084242"/>
            <a:ext cx="8321384" cy="0"/>
          </a:xfrm>
          <a:prstGeom prst="straightConnector1">
            <a:avLst/>
          </a:prstGeom>
          <a:ln w="28575"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65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1112A-EA98-48FD-8BC5-FA2F5B807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73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venir Next LT Pro"/>
              </a:rPr>
              <a:t>Social Capital Volunteer Opportunities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BC0CEFB-BFF9-4CF6-9158-3D94EAA4D2A6}"/>
              </a:ext>
            </a:extLst>
          </p:cNvPr>
          <p:cNvCxnSpPr/>
          <p:nvPr/>
        </p:nvCxnSpPr>
        <p:spPr>
          <a:xfrm>
            <a:off x="906606" y="2084242"/>
            <a:ext cx="8321384" cy="0"/>
          </a:xfrm>
          <a:prstGeom prst="straightConnector1">
            <a:avLst/>
          </a:prstGeom>
          <a:ln w="28575"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E687BC2-1312-4F2F-BF72-946C935D5140}"/>
              </a:ext>
            </a:extLst>
          </p:cNvPr>
          <p:cNvSpPr txBox="1">
            <a:spLocks/>
          </p:cNvSpPr>
          <p:nvPr/>
        </p:nvSpPr>
        <p:spPr>
          <a:xfrm>
            <a:off x="841917" y="2498415"/>
            <a:ext cx="10943064" cy="38309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lt"/>
                <a:cs typeface="Calibri" panose="020F0502020204030204"/>
              </a:rPr>
              <a:t>Career Exploration Circles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cs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lt"/>
                <a:cs typeface="Calibri" panose="020F0502020204030204"/>
              </a:rPr>
              <a:t>Affinity Groups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lt"/>
                <a:cs typeface="Calibri" panose="020F0502020204030204"/>
              </a:rPr>
              <a:t>Speed Networking Events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lt"/>
                <a:cs typeface="Calibri" panose="020F0502020204030204"/>
              </a:rPr>
              <a:t>Workshops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lt"/>
                <a:cs typeface="Calibri" panose="020F0502020204030204"/>
              </a:rPr>
              <a:t>Rung Mentoring Partnership  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0299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1112A-EA98-48FD-8BC5-FA2F5B807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03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venir Next LT Pro"/>
              </a:rPr>
              <a:t>General Volunteer Opportunities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BC0CEFB-BFF9-4CF6-9158-3D94EAA4D2A6}"/>
              </a:ext>
            </a:extLst>
          </p:cNvPr>
          <p:cNvCxnSpPr/>
          <p:nvPr/>
        </p:nvCxnSpPr>
        <p:spPr>
          <a:xfrm>
            <a:off x="838200" y="1766987"/>
            <a:ext cx="8321384" cy="0"/>
          </a:xfrm>
          <a:prstGeom prst="straightConnector1">
            <a:avLst/>
          </a:prstGeom>
          <a:ln w="28575"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E687BC2-1312-4F2F-BF72-946C935D5140}"/>
              </a:ext>
            </a:extLst>
          </p:cNvPr>
          <p:cNvSpPr txBox="1">
            <a:spLocks/>
          </p:cNvSpPr>
          <p:nvPr/>
        </p:nvSpPr>
        <p:spPr>
          <a:xfrm>
            <a:off x="6572250" y="2329584"/>
            <a:ext cx="5494764" cy="38309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lt"/>
                <a:cs typeface="Calibri" panose="020F0502020204030204"/>
              </a:rPr>
              <a:t>Work in garden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lt"/>
                <a:cs typeface="Calibri" panose="020F0502020204030204"/>
              </a:rPr>
              <a:t>Pack grab &amp; go meals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lt"/>
                <a:cs typeface="Calibri" panose="020F0502020204030204"/>
              </a:rPr>
              <a:t>Check in members for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lt"/>
                <a:cs typeface="Calibri" panose="020F0502020204030204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lt"/>
                <a:cs typeface="Calibri" panose="020F0502020204030204"/>
              </a:rPr>
              <a:t>classes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lt"/>
                <a:cs typeface="Calibri" panose="020F0502020204030204"/>
              </a:rPr>
              <a:t>Provide tutoring services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lt"/>
                <a:cs typeface="Calibri" panose="020F0502020204030204"/>
              </a:rPr>
              <a:t>&amp; more!</a:t>
            </a:r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0490023-744F-4126-92B8-1E567C563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24" y="1920394"/>
            <a:ext cx="4924696" cy="369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4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10405-0A37-4D83-B6FA-8DE5DCD25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126" y="649491"/>
            <a:ext cx="9466246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venir Next LT Pro"/>
              </a:rPr>
              <a:t>Learn more &amp; complete a volunteer interest form</a:t>
            </a:r>
            <a:endParaRPr lang="en-US" sz="4000" b="1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14F0D-F87F-4940-9ED0-B614650B6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594" y="2406569"/>
            <a:ext cx="707402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venir Next LT Pro"/>
              </a:rPr>
              <a:t>Online: </a:t>
            </a:r>
          </a:p>
          <a:p>
            <a:pPr lvl="1"/>
            <a:r>
              <a:rPr lang="en-US" dirty="0">
                <a:solidFill>
                  <a:srgbClr val="993366"/>
                </a:solidFill>
                <a:latin typeface="Avenir Next LT Pro"/>
                <a:hlinkClick r:id="rId3"/>
              </a:rPr>
              <a:t>www.rungforwomen/volunteer</a:t>
            </a:r>
            <a:endParaRPr lang="en-US" dirty="0">
              <a:solidFill>
                <a:srgbClr val="993366"/>
              </a:solidFill>
              <a:latin typeface="Avenir Next LT Pro"/>
            </a:endParaRPr>
          </a:p>
          <a:p>
            <a:pPr marL="457200" lvl="1" indent="0">
              <a:buNone/>
            </a:pPr>
            <a:endParaRPr lang="en-US" sz="2800" dirty="0">
              <a:solidFill>
                <a:srgbClr val="993366"/>
              </a:solidFill>
              <a:latin typeface="Avenir Next LT Pro"/>
            </a:endParaRPr>
          </a:p>
          <a:p>
            <a:r>
              <a:rPr lang="en-US" dirty="0">
                <a:latin typeface="Avenir Next LT Pro"/>
              </a:rPr>
              <a:t>Email:</a:t>
            </a:r>
          </a:p>
          <a:p>
            <a:pPr lvl="1"/>
            <a:r>
              <a:rPr lang="en-US" dirty="0">
                <a:latin typeface="Avenir Next LT Pro"/>
                <a:hlinkClick r:id="rId4"/>
              </a:rPr>
              <a:t>volunteer@rungforwomen.org</a:t>
            </a:r>
            <a:endParaRPr lang="en-US" dirty="0">
              <a:latin typeface="Avenir Next LT Pro"/>
            </a:endParaRPr>
          </a:p>
          <a:p>
            <a:pPr marL="457200" lvl="1" indent="0">
              <a:buNone/>
            </a:pPr>
            <a:endParaRPr lang="en-US" sz="2000" b="1" dirty="0">
              <a:latin typeface="Avenir Next LT Pro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93E968-3FCB-43F9-8CDF-3997F951D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525" y="1975054"/>
            <a:ext cx="4599576" cy="393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259D034-0C3E-4620-9FFC-4AFE61689BBA}"/>
              </a:ext>
            </a:extLst>
          </p:cNvPr>
          <p:cNvCxnSpPr>
            <a:cxnSpLocks/>
          </p:cNvCxnSpPr>
          <p:nvPr/>
        </p:nvCxnSpPr>
        <p:spPr>
          <a:xfrm flipV="1">
            <a:off x="1176126" y="1975054"/>
            <a:ext cx="7358274" cy="30155"/>
          </a:xfrm>
          <a:prstGeom prst="straightConnector1">
            <a:avLst/>
          </a:prstGeom>
          <a:ln w="28575"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828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10405-0A37-4D83-B6FA-8DE5DCD25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126" y="69058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venir Next LT Pro"/>
              </a:rPr>
              <a:t>Other ways to help</a:t>
            </a:r>
            <a:endParaRPr lang="en-US" sz="4000" b="1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14F0D-F87F-4940-9ED0-B614650B6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126" y="1927099"/>
            <a:ext cx="905520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venir Next LT Pro"/>
              </a:rPr>
              <a:t>Connections to employers</a:t>
            </a:r>
          </a:p>
          <a:p>
            <a:pPr lvl="1"/>
            <a:r>
              <a:rPr lang="en-US" dirty="0">
                <a:latin typeface="Avenir Next LT Pro"/>
              </a:rPr>
              <a:t>Priority pathways are healthcare, technology, customer service and HR</a:t>
            </a:r>
          </a:p>
          <a:p>
            <a:r>
              <a:rPr lang="en-US" dirty="0">
                <a:latin typeface="Avenir Next LT Pro"/>
              </a:rPr>
              <a:t>Refer a potential member</a:t>
            </a:r>
          </a:p>
          <a:p>
            <a:pPr lvl="1"/>
            <a:r>
              <a:rPr lang="en-US" dirty="0">
                <a:latin typeface="Avenir Next LT Pro"/>
                <a:hlinkClick r:id="rId3"/>
              </a:rPr>
              <a:t>www.rungforwomen.org/membership</a:t>
            </a:r>
            <a:endParaRPr lang="en-US" dirty="0">
              <a:latin typeface="Avenir Next LT Pro"/>
            </a:endParaRPr>
          </a:p>
          <a:p>
            <a:r>
              <a:rPr lang="en-US" dirty="0">
                <a:latin typeface="Avenir Next LT Pro"/>
              </a:rPr>
              <a:t>Make a financial gift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2D8924B-3AC2-4764-97DB-E54ED8E32E9B}"/>
              </a:ext>
            </a:extLst>
          </p:cNvPr>
          <p:cNvCxnSpPr/>
          <p:nvPr/>
        </p:nvCxnSpPr>
        <p:spPr>
          <a:xfrm>
            <a:off x="1176126" y="1766190"/>
            <a:ext cx="8321384" cy="0"/>
          </a:xfrm>
          <a:prstGeom prst="straightConnector1">
            <a:avLst/>
          </a:prstGeom>
          <a:ln w="28575"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102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10405-0A37-4D83-B6FA-8DE5DCD25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40" y="57628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venir Next LT Pro"/>
              </a:rPr>
              <a:t>What is Rung for Women?</a:t>
            </a:r>
            <a:endParaRPr lang="en-US" sz="4000" b="1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14F0D-F87F-4940-9ED0-B614650B6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603" y="1748195"/>
            <a:ext cx="898526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latin typeface="Avenir Next LT Pro"/>
              </a:rPr>
              <a:t>Rung is a place where women can take their life and their career to the next level</a:t>
            </a:r>
          </a:p>
          <a:p>
            <a:r>
              <a:rPr lang="en-US" sz="2400" dirty="0">
                <a:latin typeface="Avenir Next LT Pro"/>
              </a:rPr>
              <a:t>We offer co-located, coordinated services – 9 organizations in one facility – to offer </a:t>
            </a:r>
            <a:r>
              <a:rPr lang="en-US" sz="2400" b="1" dirty="0">
                <a:latin typeface="Avenir Next LT Pro"/>
              </a:rPr>
              <a:t>a one-stop shop </a:t>
            </a:r>
            <a:r>
              <a:rPr lang="en-US" sz="2400" dirty="0">
                <a:latin typeface="Avenir Next LT Pro"/>
              </a:rPr>
              <a:t>for women to work on their personal and professional goals, plus support like childcare and grab and go meals</a:t>
            </a:r>
          </a:p>
          <a:p>
            <a:r>
              <a:rPr lang="en-US" sz="2400" dirty="0">
                <a:latin typeface="Avenir Next LT Pro"/>
              </a:rPr>
              <a:t>Cohort model, starts with transformational coaching, with </a:t>
            </a:r>
            <a:r>
              <a:rPr lang="en-US" sz="2400" b="1" dirty="0">
                <a:latin typeface="Avenir Next LT Pro"/>
              </a:rPr>
              <a:t>each woman determining her own path to career success</a:t>
            </a:r>
            <a:r>
              <a:rPr lang="en-US" sz="2400" dirty="0">
                <a:latin typeface="Avenir Next LT Pro"/>
              </a:rPr>
              <a:t>, </a:t>
            </a:r>
            <a:r>
              <a:rPr lang="en-US" sz="2400" b="1" dirty="0">
                <a:latin typeface="Avenir Next LT Pro"/>
              </a:rPr>
              <a:t>financial success and meeting her own wellness goals.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6C4BB60-7A9F-4153-8D02-DDB4B0CB983B}"/>
              </a:ext>
            </a:extLst>
          </p:cNvPr>
          <p:cNvCxnSpPr/>
          <p:nvPr/>
        </p:nvCxnSpPr>
        <p:spPr>
          <a:xfrm>
            <a:off x="1208603" y="1631958"/>
            <a:ext cx="8321384" cy="0"/>
          </a:xfrm>
          <a:prstGeom prst="straightConnector1">
            <a:avLst/>
          </a:prstGeom>
          <a:ln w="28575"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189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F70CA1-773B-4F1D-B578-332833195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666" y="690102"/>
            <a:ext cx="8517775" cy="482716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latin typeface="Avenir Next LT Pro" panose="020B0504020202020204" pitchFamily="34" charset="0"/>
              </a:rPr>
              <a:t> Our Story</a:t>
            </a:r>
          </a:p>
        </p:txBody>
      </p:sp>
      <p:pic>
        <p:nvPicPr>
          <p:cNvPr id="2" name="Online Media 1" title="Our Story: Rung for Women">
            <a:hlinkClick r:id="" action="ppaction://media"/>
            <a:extLst>
              <a:ext uri="{FF2B5EF4-FFF2-40B4-BE49-F238E27FC236}">
                <a16:creationId xmlns:a16="http://schemas.microsoft.com/office/drawing/2014/main" id="{717AD6AA-D12A-4CB6-8053-8CE83DBA5D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07754" y="1391478"/>
            <a:ext cx="6829936" cy="385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3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6070A4-D491-4B52-94E8-1244E77A3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venir Next LT Pro" panose="020B0504020202020204" pitchFamily="34" charset="0"/>
              </a:rPr>
              <a:t>Women are eight times more likely to work in occupations with poverty-level wages </a:t>
            </a:r>
            <a:r>
              <a:rPr lang="en-US" sz="2400" dirty="0">
                <a:latin typeface="Avenir Next LT Pro" panose="020B0504020202020204" pitchFamily="34" charset="0"/>
              </a:rPr>
              <a:t>and hold only 36% of middle-skill occupations that pay at least $35,000. </a:t>
            </a:r>
          </a:p>
          <a:p>
            <a:r>
              <a:rPr lang="en-US" sz="2400" dirty="0">
                <a:latin typeface="Avenir Next LT Pro" panose="020B0504020202020204" pitchFamily="34" charset="0"/>
              </a:rPr>
              <a:t>In Missouri, 38% of female-led households live in poverty. </a:t>
            </a:r>
          </a:p>
          <a:p>
            <a:r>
              <a:rPr lang="en-US" sz="2400" dirty="0">
                <a:latin typeface="Avenir Next LT Pro" panose="020B0504020202020204" pitchFamily="34" charset="0"/>
              </a:rPr>
              <a:t>Women have accounted for 56% of job losses during the pandemic.</a:t>
            </a:r>
          </a:p>
          <a:p>
            <a:r>
              <a:rPr lang="en-US" sz="2400" dirty="0">
                <a:latin typeface="Avenir Next LT Pro" panose="020B0504020202020204" pitchFamily="34" charset="0"/>
              </a:rPr>
              <a:t>In December 2020 alone, the </a:t>
            </a:r>
            <a:r>
              <a:rPr lang="en-US" sz="2400" b="1" dirty="0">
                <a:latin typeface="Avenir Next LT Pro" panose="020B0504020202020204" pitchFamily="34" charset="0"/>
              </a:rPr>
              <a:t>US economy lost 140,000 jobs – all of them were women.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D9C442-C173-4D7E-891F-A08078AF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venir Next LT Pro" panose="020B0504020202020204" pitchFamily="34" charset="0"/>
              </a:rPr>
              <a:t>Why Rung for Women?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821B9CD-600E-4909-A82B-6EC02E6F5239}"/>
              </a:ext>
            </a:extLst>
          </p:cNvPr>
          <p:cNvCxnSpPr/>
          <p:nvPr/>
        </p:nvCxnSpPr>
        <p:spPr>
          <a:xfrm>
            <a:off x="838200" y="1511860"/>
            <a:ext cx="8321384" cy="0"/>
          </a:xfrm>
          <a:prstGeom prst="straightConnector1">
            <a:avLst/>
          </a:prstGeom>
          <a:ln w="28575"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53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E2C9F4A-A465-4FDF-94E2-D6754FD43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121"/>
            <a:ext cx="10515600" cy="1325563"/>
          </a:xfrm>
        </p:spPr>
        <p:txBody>
          <a:bodyPr/>
          <a:lstStyle/>
          <a:p>
            <a:r>
              <a:rPr lang="en-US" b="1" dirty="0">
                <a:latin typeface="Avenir Next LT Pro" panose="020B0504020202020204" pitchFamily="34" charset="0"/>
              </a:rPr>
              <a:t>Our Program</a:t>
            </a:r>
          </a:p>
        </p:txBody>
      </p:sp>
      <p:pic>
        <p:nvPicPr>
          <p:cNvPr id="2" name="Online Media 1" title="Elevate Your Life: The Rung Member Journey">
            <a:hlinkClick r:id="" action="ppaction://media"/>
            <a:extLst>
              <a:ext uri="{FF2B5EF4-FFF2-40B4-BE49-F238E27FC236}">
                <a16:creationId xmlns:a16="http://schemas.microsoft.com/office/drawing/2014/main" id="{E8A30E34-6DBD-4184-85D9-63C8066D0A5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04392" y="1360353"/>
            <a:ext cx="5516894" cy="413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3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1112A-EA98-48FD-8BC5-FA2F5B807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1618"/>
            <a:ext cx="1087062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venir Next LT Pro"/>
              </a:rPr>
              <a:t>Who is a Rung woman?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7F319-0951-42A4-A653-F22A39728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9674"/>
            <a:ext cx="6158948" cy="3623142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/>
            <a:r>
              <a:rPr lang="en-US" sz="1800" dirty="0">
                <a:latin typeface="Avenir Next LT Pro" panose="020B0504020202020204" pitchFamily="34" charset="0"/>
              </a:rPr>
              <a:t>21+ years of age​</a:t>
            </a:r>
          </a:p>
          <a:p>
            <a:pPr fontAlgn="base"/>
            <a:r>
              <a:rPr lang="en-US" sz="1800" dirty="0">
                <a:latin typeface="Avenir Next LT Pro" panose="020B0504020202020204" pitchFamily="34" charset="0"/>
              </a:rPr>
              <a:t>Personal (not household) annual income of $50k or less​</a:t>
            </a:r>
          </a:p>
          <a:p>
            <a:pPr fontAlgn="base"/>
            <a:r>
              <a:rPr lang="en-US" sz="1800" dirty="0">
                <a:latin typeface="Avenir Next LT Pro" panose="020B0504020202020204" pitchFamily="34" charset="0"/>
              </a:rPr>
              <a:t>English proficiency​</a:t>
            </a:r>
          </a:p>
          <a:p>
            <a:pPr fontAlgn="base"/>
            <a:r>
              <a:rPr lang="en-US" sz="1800" dirty="0">
                <a:latin typeface="Avenir Next LT Pro" panose="020B0504020202020204" pitchFamily="34" charset="0"/>
              </a:rPr>
              <a:t>High school diploma or equivalent​</a:t>
            </a:r>
          </a:p>
          <a:p>
            <a:pPr fontAlgn="base"/>
            <a:r>
              <a:rPr lang="en-US" sz="1800" dirty="0">
                <a:latin typeface="Avenir Next LT Pro" panose="020B0504020202020204" pitchFamily="34" charset="0"/>
              </a:rPr>
              <a:t>Employment history and stable housing for 6 months or longer​</a:t>
            </a:r>
          </a:p>
          <a:p>
            <a:pPr fontAlgn="base"/>
            <a:r>
              <a:rPr lang="en-US" sz="1800" dirty="0">
                <a:latin typeface="Avenir Next LT Pro" panose="020B0504020202020204" pitchFamily="34" charset="0"/>
              </a:rPr>
              <a:t>Ability to access programming in person in south St. Louis City (or online as needed according to our COVID Safety Plan)</a:t>
            </a:r>
          </a:p>
          <a:p>
            <a:pPr marL="0" indent="0">
              <a:buNone/>
            </a:pPr>
            <a:endParaRPr lang="en-US" sz="1800" dirty="0">
              <a:latin typeface="Avenir Next LT Pro"/>
              <a:cs typeface="Calibri"/>
            </a:endParaRPr>
          </a:p>
          <a:p>
            <a:pPr>
              <a:buFont typeface="Arial"/>
              <a:buChar char="•"/>
            </a:pPr>
            <a:endParaRPr lang="en-US" sz="1800" dirty="0">
              <a:latin typeface="Avenir Next LT Pro"/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BC0CEFB-BFF9-4CF6-9158-3D94EAA4D2A6}"/>
              </a:ext>
            </a:extLst>
          </p:cNvPr>
          <p:cNvCxnSpPr/>
          <p:nvPr/>
        </p:nvCxnSpPr>
        <p:spPr>
          <a:xfrm>
            <a:off x="838200" y="1819198"/>
            <a:ext cx="8321384" cy="0"/>
          </a:xfrm>
          <a:prstGeom prst="straightConnector1">
            <a:avLst/>
          </a:prstGeom>
          <a:ln w="28575"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99E1587-71BF-4DB2-935B-9D5675549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76" y="1840245"/>
            <a:ext cx="4722522" cy="320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12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6070A4-D491-4B52-94E8-1244E77A3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40427"/>
          </a:xfrm>
        </p:spPr>
        <p:txBody>
          <a:bodyPr/>
          <a:lstStyle/>
          <a:p>
            <a:r>
              <a:rPr lang="en-US" dirty="0">
                <a:latin typeface="Avenir Next LT Pro" panose="020B0504020202020204" pitchFamily="34" charset="0"/>
              </a:rPr>
              <a:t>We will welcome our first cohort of 120 women starting in March 2021</a:t>
            </a:r>
          </a:p>
          <a:p>
            <a:r>
              <a:rPr lang="en-US" dirty="0">
                <a:latin typeface="Avenir Next LT Pro" panose="020B0504020202020204" pitchFamily="34" charset="0"/>
              </a:rPr>
              <a:t>960 applicants for 120 spots</a:t>
            </a:r>
          </a:p>
          <a:p>
            <a:pPr marL="0" indent="0">
              <a:buNone/>
            </a:pPr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D9C442-C173-4D7E-891F-A08078AF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venir Next LT Pro" panose="020B0504020202020204" pitchFamily="34" charset="0"/>
              </a:rPr>
              <a:t>Launching in March 2021!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4551BA6-EF16-4599-9DC9-5A932282B356}"/>
              </a:ext>
            </a:extLst>
          </p:cNvPr>
          <p:cNvCxnSpPr/>
          <p:nvPr/>
        </p:nvCxnSpPr>
        <p:spPr>
          <a:xfrm>
            <a:off x="838200" y="1567407"/>
            <a:ext cx="8321384" cy="0"/>
          </a:xfrm>
          <a:prstGeom prst="straightConnector1">
            <a:avLst/>
          </a:prstGeom>
          <a:ln w="28575"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980418-CC70-4DA7-9ECB-DC062D301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25" y="3491949"/>
            <a:ext cx="8568959" cy="277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21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5B304608-9EB1-4626-B490-A734D208FA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" b="1324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87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1112A-EA98-48FD-8BC5-FA2F5B807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73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venir Next LT Pro" panose="020B0504020202020204" pitchFamily="34" charset="0"/>
              </a:rPr>
              <a:t>What is social capital?</a:t>
            </a:r>
            <a:endParaRPr lang="en-US" sz="4000" b="1" dirty="0">
              <a:latin typeface="Avenir Next LT Pro" panose="020B0504020202020204" pitchFamily="34" charset="0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7F319-0951-42A4-A653-F22A39728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5170"/>
            <a:ext cx="9857510" cy="38317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venir Next LT Pro" panose="020B0504020202020204" pitchFamily="34" charset="0"/>
                <a:ea typeface="+mn-lt"/>
                <a:cs typeface="+mn-lt"/>
              </a:rPr>
              <a:t>At Rung for Women, we define social capital as:  </a:t>
            </a:r>
            <a:r>
              <a:rPr lang="en-US" sz="2400" dirty="0">
                <a:latin typeface="Avenir Next LT Pro" panose="020B0504020202020204" pitchFamily="34" charset="0"/>
                <a:ea typeface="+mn-lt"/>
                <a:cs typeface="+mn-lt"/>
              </a:rPr>
              <a:t>the networks of relationships among people who live and work in a particular community. </a:t>
            </a:r>
            <a:endParaRPr lang="en-US" sz="2400" b="1" i="1" dirty="0">
              <a:latin typeface="Avenir Next LT Pro" panose="020B0504020202020204" pitchFamily="34" charset="0"/>
              <a:ea typeface="+mn-lt"/>
              <a:cs typeface="+mn-lt"/>
            </a:endParaRPr>
          </a:p>
          <a:p>
            <a:pPr marL="0" indent="0">
              <a:buNone/>
            </a:pPr>
            <a:endParaRPr lang="en-US" sz="2400" dirty="0">
              <a:latin typeface="Avenir Next LT Pro" panose="020B0504020202020204" pitchFamily="34" charset="0"/>
              <a:ea typeface="+mn-lt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  <a:ea typeface="+mn-lt"/>
                <a:cs typeface="Calibri"/>
              </a:rPr>
              <a:t>For example, as an individual you carry personal and professional social capital based on several criteria: who you know, where you are from, where you went to school, where you work, where you live, etc. 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BC0CEFB-BFF9-4CF6-9158-3D94EAA4D2A6}"/>
              </a:ext>
            </a:extLst>
          </p:cNvPr>
          <p:cNvCxnSpPr/>
          <p:nvPr/>
        </p:nvCxnSpPr>
        <p:spPr>
          <a:xfrm>
            <a:off x="906606" y="2084242"/>
            <a:ext cx="8321384" cy="0"/>
          </a:xfrm>
          <a:prstGeom prst="straightConnector1">
            <a:avLst/>
          </a:prstGeom>
          <a:ln w="28575"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64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354C74B17AB041ABCEBE7BAD509184" ma:contentTypeVersion="13" ma:contentTypeDescription="Create a new document." ma:contentTypeScope="" ma:versionID="a4db92ebf66d8e5e4948a3722881619e">
  <xsd:schema xmlns:xsd="http://www.w3.org/2001/XMLSchema" xmlns:xs="http://www.w3.org/2001/XMLSchema" xmlns:p="http://schemas.microsoft.com/office/2006/metadata/properties" xmlns:ns3="a89af085-ca87-4079-a8fb-fc0a0659b8c9" xmlns:ns4="76183c31-726e-4cf4-a005-b6d3124a93f7" targetNamespace="http://schemas.microsoft.com/office/2006/metadata/properties" ma:root="true" ma:fieldsID="49a1ea4a89e096765c876130fcf3068e" ns3:_="" ns4:_="">
    <xsd:import namespace="a89af085-ca87-4079-a8fb-fc0a0659b8c9"/>
    <xsd:import namespace="76183c31-726e-4cf4-a005-b6d3124a93f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af085-ca87-4079-a8fb-fc0a0659b8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183c31-726e-4cf4-a005-b6d3124a93f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0142E1-B86F-4399-899E-7AF7F4D15E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8974AE-BA46-4533-82D7-ABFEC501FF49}">
  <ds:schemaRefs>
    <ds:schemaRef ds:uri="http://schemas.microsoft.com/office/2006/metadata/properties"/>
    <ds:schemaRef ds:uri="a89af085-ca87-4079-a8fb-fc0a0659b8c9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76183c31-726e-4cf4-a005-b6d3124a93f7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7B60DC0-8E10-42FB-9CF0-033231013F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9af085-ca87-4079-a8fb-fc0a0659b8c9"/>
    <ds:schemaRef ds:uri="76183c31-726e-4cf4-a005-b6d3124a93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563</Words>
  <Application>Microsoft Office PowerPoint</Application>
  <PresentationFormat>Widescreen</PresentationFormat>
  <Paragraphs>56</Paragraphs>
  <Slides>14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Avenir Next LT Pro</vt:lpstr>
      <vt:lpstr>Calibri</vt:lpstr>
      <vt:lpstr>Calibri Light</vt:lpstr>
      <vt:lpstr>Office Theme</vt:lpstr>
      <vt:lpstr>PowerPoint Presentation</vt:lpstr>
      <vt:lpstr>What is Rung for Women?</vt:lpstr>
      <vt:lpstr> Our Story</vt:lpstr>
      <vt:lpstr>Why Rung for Women?</vt:lpstr>
      <vt:lpstr>Our Program</vt:lpstr>
      <vt:lpstr>Who is a Rung woman?</vt:lpstr>
      <vt:lpstr>Launching in March 2021!</vt:lpstr>
      <vt:lpstr>PowerPoint Presentation</vt:lpstr>
      <vt:lpstr>What is social capital?</vt:lpstr>
      <vt:lpstr>Why do we need social capital?</vt:lpstr>
      <vt:lpstr>Social Capital Volunteer Opportunities</vt:lpstr>
      <vt:lpstr>General Volunteer Opportunities</vt:lpstr>
      <vt:lpstr>Learn more &amp; complete a volunteer interest form</vt:lpstr>
      <vt:lpstr>Other ways to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Weingarth</dc:creator>
  <cp:lastModifiedBy>Lisa Weingarth</cp:lastModifiedBy>
  <cp:revision>3</cp:revision>
  <dcterms:created xsi:type="dcterms:W3CDTF">2020-10-14T15:22:41Z</dcterms:created>
  <dcterms:modified xsi:type="dcterms:W3CDTF">2021-04-06T17:16:20Z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0x010100DD354C74B17AB041ABCEBE7BAD509184</vt:lpwstr>
  </property>
</Properties>
</file>